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sldIdLst>
    <p:sldId id="288" r:id="rId2"/>
    <p:sldId id="291" r:id="rId3"/>
    <p:sldId id="298" r:id="rId4"/>
    <p:sldId id="294" r:id="rId5"/>
    <p:sldId id="296" r:id="rId6"/>
    <p:sldId id="295" r:id="rId7"/>
    <p:sldId id="313" r:id="rId8"/>
    <p:sldId id="292" r:id="rId9"/>
    <p:sldId id="301" r:id="rId10"/>
    <p:sldId id="299" r:id="rId11"/>
    <p:sldId id="293" r:id="rId12"/>
    <p:sldId id="300" r:id="rId13"/>
    <p:sldId id="302" r:id="rId14"/>
    <p:sldId id="307" r:id="rId15"/>
    <p:sldId id="306" r:id="rId16"/>
    <p:sldId id="297" r:id="rId17"/>
    <p:sldId id="303" r:id="rId18"/>
    <p:sldId id="308" r:id="rId19"/>
    <p:sldId id="309" r:id="rId20"/>
    <p:sldId id="310" r:id="rId21"/>
    <p:sldId id="311" r:id="rId22"/>
    <p:sldId id="312" r:id="rId23"/>
    <p:sldId id="314" r:id="rId24"/>
    <p:sldId id="315" r:id="rId25"/>
    <p:sldId id="316" r:id="rId26"/>
    <p:sldId id="304" r:id="rId27"/>
    <p:sldId id="272" r:id="rId2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A00"/>
    <a:srgbClr val="000000"/>
    <a:srgbClr val="1E1E1E"/>
    <a:srgbClr val="E8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884"/>
    <p:restoredTop sz="96327"/>
  </p:normalViewPr>
  <p:slideViewPr>
    <p:cSldViewPr snapToGrid="0" snapToObjects="1">
      <p:cViewPr varScale="1">
        <p:scale>
          <a:sx n="69" d="100"/>
          <a:sy n="69" d="100"/>
        </p:scale>
        <p:origin x="288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gif>
</file>

<file path=ppt/media/image18.gif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sv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7" name="Fact informa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>
            <a:spLocks noGrp="1"/>
          </p:cNvSpPr>
          <p:nvPr>
            <p:ph type="pic" sz="quarter" idx="13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Image"/>
          <p:cNvSpPr>
            <a:spLocks noGrp="1"/>
          </p:cNvSpPr>
          <p:nvPr>
            <p:ph type="pic" sz="half" idx="14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Image"/>
          <p:cNvSpPr>
            <a:spLocks noGrp="1"/>
          </p:cNvSpPr>
          <p:nvPr>
            <p:ph type="pic" idx="15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>
            <a:spLocks noGrp="1"/>
          </p:cNvSpPr>
          <p:nvPr>
            <p:ph type="pic" idx="13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660384004_1290x1720.jpg"/>
          <p:cNvSpPr>
            <a:spLocks noGrp="1"/>
          </p:cNvSpPr>
          <p:nvPr>
            <p:ph type="pic" idx="14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0" name="Slide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89" name="Agenda Subtitle"/>
          <p:cNvSpPr txBox="1">
            <a:spLocks noGrp="1"/>
          </p:cNvSpPr>
          <p:nvPr>
            <p:ph type="body" sz="quarter" idx="13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9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3" r:id="rId13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3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3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gif"/><Relationship Id="rId4" Type="http://schemas.openxmlformats.org/officeDocument/2006/relationships/image" Target="../media/image3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gif"/><Relationship Id="rId4" Type="http://schemas.openxmlformats.org/officeDocument/2006/relationships/image" Target="../media/image3.sv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gif"/><Relationship Id="rId4" Type="http://schemas.openxmlformats.org/officeDocument/2006/relationships/image" Target="../media/image3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imagekit.io/demo/http2-vs-http1?utm_source=blog&amp;utm_medium=blog&amp;utm_campaign=Blog" TargetMode="External"/><Relationship Id="rId4" Type="http://schemas.openxmlformats.org/officeDocument/2006/relationships/image" Target="../media/image3.sv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3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hyperlink" Target="https://www.linkedin.com/in/marcelsamaruga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3.sv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3.sv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3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3.sv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png"/><Relationship Id="rId4" Type="http://schemas.openxmlformats.org/officeDocument/2006/relationships/image" Target="../media/image3.sv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3.sv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eg"/><Relationship Id="rId4" Type="http://schemas.openxmlformats.org/officeDocument/2006/relationships/image" Target="../media/image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3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3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3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Título da apresentação"/>
          <p:cNvSpPr txBox="1"/>
          <p:nvPr/>
        </p:nvSpPr>
        <p:spPr>
          <a:xfrm>
            <a:off x="1564479" y="2972420"/>
            <a:ext cx="14226506" cy="1779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dirty="0" err="1"/>
              <a:t>An</a:t>
            </a:r>
            <a:r>
              <a:rPr lang="pt-BR" dirty="0"/>
              <a:t> </a:t>
            </a:r>
            <a:r>
              <a:rPr lang="pt-BR" dirty="0" err="1"/>
              <a:t>introduction</a:t>
            </a:r>
            <a:r>
              <a:rPr lang="pt-BR" dirty="0"/>
              <a:t> </a:t>
            </a:r>
            <a:r>
              <a:rPr lang="pt-BR" dirty="0" err="1"/>
              <a:t>to</a:t>
            </a:r>
            <a:r>
              <a:rPr lang="pt-BR" dirty="0"/>
              <a:t> </a:t>
            </a:r>
            <a:endParaRPr dirty="0"/>
          </a:p>
        </p:txBody>
      </p:sp>
      <p:pic>
        <p:nvPicPr>
          <p:cNvPr id="6" name="Imagem 5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ACAD45C5-944A-9E4C-BB53-DC5F4E2B60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7" name="Gráfico 6">
            <a:extLst>
              <a:ext uri="{FF2B5EF4-FFF2-40B4-BE49-F238E27FC236}">
                <a16:creationId xmlns:a16="http://schemas.microsoft.com/office/drawing/2014/main" id="{8C30B07B-B782-0C49-ABA1-2D01CDD157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06139B7-F5C0-B343-9134-3E2A057B5D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64479" y="4752394"/>
            <a:ext cx="6821281" cy="3068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407773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437338"/>
            <a:ext cx="11793712" cy="1779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dirty="0"/>
              <a:t>HTTP/2</a:t>
            </a:r>
            <a:endParaRPr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200901-36B1-F948-95D6-8A31F06EC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4319398"/>
            <a:ext cx="18439881" cy="4249721"/>
          </a:xfrm>
          <a:prstGeom prst="rect">
            <a:avLst/>
          </a:prstGeom>
          <a:ln>
            <a:solidFill>
              <a:srgbClr val="FF7A00"/>
            </a:solidFill>
          </a:ln>
        </p:spPr>
      </p:pic>
      <p:sp>
        <p:nvSpPr>
          <p:cNvPr id="7" name="Colocar aqui o tópico…">
            <a:extLst>
              <a:ext uri="{FF2B5EF4-FFF2-40B4-BE49-F238E27FC236}">
                <a16:creationId xmlns:a16="http://schemas.microsoft.com/office/drawing/2014/main" id="{0687D684-9D4E-2248-8E5A-95CE81288275}"/>
              </a:ext>
            </a:extLst>
          </p:cNvPr>
          <p:cNvSpPr txBox="1"/>
          <p:nvPr/>
        </p:nvSpPr>
        <p:spPr>
          <a:xfrm>
            <a:off x="1385575" y="3169057"/>
            <a:ext cx="11316634" cy="1948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1 TCP Connection –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Multiplexing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– Server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Push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37309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HTTP/1.1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8" name="Colocar aqui o tópico…">
            <a:extLst>
              <a:ext uri="{FF2B5EF4-FFF2-40B4-BE49-F238E27FC236}">
                <a16:creationId xmlns:a16="http://schemas.microsoft.com/office/drawing/2014/main" id="{E22743DB-31FA-5F49-A2F3-256C513AA958}"/>
              </a:ext>
            </a:extLst>
          </p:cNvPr>
          <p:cNvSpPr txBox="1"/>
          <p:nvPr/>
        </p:nvSpPr>
        <p:spPr>
          <a:xfrm>
            <a:off x="1385575" y="3169057"/>
            <a:ext cx="11316634" cy="1948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HTTP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Headers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1AB7501-0D81-C34F-9BFC-486DCCF225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4" y="4430360"/>
            <a:ext cx="10355303" cy="5938006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2350902885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HTTP/2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18CCC5-8D87-B84B-97A3-80E3686ACE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4" y="3268374"/>
            <a:ext cx="15583231" cy="9692252"/>
          </a:xfrm>
          <a:prstGeom prst="rect">
            <a:avLst/>
          </a:prstGeom>
          <a:ln>
            <a:solidFill>
              <a:schemeClr val="tx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76876328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HTTP/1.1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13316" name="Picture 4">
            <a:extLst>
              <a:ext uri="{FF2B5EF4-FFF2-40B4-BE49-F238E27FC236}">
                <a16:creationId xmlns:a16="http://schemas.microsoft.com/office/drawing/2014/main" id="{A934A177-4CA3-ED41-B9C5-E05973DC34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138" y="3217312"/>
            <a:ext cx="19050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89797327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HTTP/2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13314" name="Picture 2">
            <a:extLst>
              <a:ext uri="{FF2B5EF4-FFF2-40B4-BE49-F238E27FC236}">
                <a16:creationId xmlns:a16="http://schemas.microsoft.com/office/drawing/2014/main" id="{2FE8441A-D8ED-514F-9308-16B9B687B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138" y="3217312"/>
            <a:ext cx="19050000" cy="688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840307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4" y="1537365"/>
            <a:ext cx="15401430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HTTP/2 (Server </a:t>
            </a:r>
            <a:r>
              <a:rPr lang="pt-BR" sz="9600" dirty="0" err="1"/>
              <a:t>Push</a:t>
            </a:r>
            <a:r>
              <a:rPr lang="pt-BR" sz="9600" dirty="0"/>
              <a:t>)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A7F8EB07-824B-A941-805B-CC7E71F8A1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0138" y="3408846"/>
            <a:ext cx="19050000" cy="654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0572535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HTTP/1.1 </a:t>
            </a:r>
            <a:r>
              <a:rPr lang="pt-BR" sz="9600" dirty="0" err="1"/>
              <a:t>vs</a:t>
            </a:r>
            <a:r>
              <a:rPr lang="pt-BR" sz="9600" dirty="0"/>
              <a:t> HTTP/2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4564DD-B251-D249-BD6C-5F031DF0D239}"/>
              </a:ext>
            </a:extLst>
          </p:cNvPr>
          <p:cNvSpPr txBox="1"/>
          <p:nvPr/>
        </p:nvSpPr>
        <p:spPr>
          <a:xfrm>
            <a:off x="1385575" y="3701583"/>
            <a:ext cx="12811538" cy="332860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BR" dirty="0">
                <a:hlinkClick r:id="rId5"/>
              </a:rPr>
              <a:t>https://imagekit.io/demo/http2-vs-http1?utm_source=blog&amp;utm_medium=blog&amp;utm_campaign=Blog</a:t>
            </a:r>
            <a:endParaRPr lang="en-BR" dirty="0"/>
          </a:p>
          <a:p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278664276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10" name="Colocar aqui o tópico…">
            <a:extLst>
              <a:ext uri="{FF2B5EF4-FFF2-40B4-BE49-F238E27FC236}">
                <a16:creationId xmlns:a16="http://schemas.microsoft.com/office/drawing/2014/main" id="{C2081174-00DB-8040-8059-6F8AF4449C35}"/>
              </a:ext>
            </a:extLst>
          </p:cNvPr>
          <p:cNvSpPr txBox="1"/>
          <p:nvPr/>
        </p:nvSpPr>
        <p:spPr>
          <a:xfrm>
            <a:off x="1934663" y="3470856"/>
            <a:ext cx="12708112" cy="5494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Serialize/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Deserialize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structure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data 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IDL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Super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fast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communication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Provides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client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libraries</a:t>
            </a:r>
            <a:r>
              <a:rPr lang="pt-BR" sz="36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36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automatically</a:t>
            </a:r>
            <a:endParaRPr lang="pt-BR" sz="36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lvl="8"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11" name="Colocar aqui o tópico…">
            <a:extLst>
              <a:ext uri="{FF2B5EF4-FFF2-40B4-BE49-F238E27FC236}">
                <a16:creationId xmlns:a16="http://schemas.microsoft.com/office/drawing/2014/main" id="{D6B2CDA3-CCE9-AA47-9F86-20B97156CCA3}"/>
              </a:ext>
            </a:extLst>
          </p:cNvPr>
          <p:cNvSpPr txBox="1"/>
          <p:nvPr/>
        </p:nvSpPr>
        <p:spPr>
          <a:xfrm>
            <a:off x="3194091" y="7186035"/>
            <a:ext cx="8898990" cy="30572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numCol="3" anchor="ctr">
            <a:spAutoFit/>
          </a:bodyPr>
          <a:lstStyle/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Java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Go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C#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Javascript</a:t>
            </a:r>
            <a:endParaRPr lang="pt-BR" sz="2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Ruby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C++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Dart</a:t>
            </a:r>
            <a:endParaRPr lang="pt-BR" sz="2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Kotlin</a:t>
            </a:r>
            <a:endParaRPr lang="pt-BR" sz="2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Python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Objective</a:t>
            </a: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C</a:t>
            </a:r>
          </a:p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2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PHP</a:t>
            </a:r>
          </a:p>
          <a:p>
            <a:pPr lvl="8"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sz="2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28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9376530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7E5091-A554-9849-A1FE-FE4ABAB76C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4" y="3741339"/>
            <a:ext cx="10798721" cy="4846069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356499468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419976-4631-CE42-8AFB-FF8F17B6B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577470"/>
            <a:ext cx="8021680" cy="5084608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20967338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genda"/>
          <p:cNvSpPr txBox="1"/>
          <p:nvPr/>
        </p:nvSpPr>
        <p:spPr>
          <a:xfrm>
            <a:off x="1942166" y="2638384"/>
            <a:ext cx="12783880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10500">
                <a:solidFill>
                  <a:srgbClr val="FF7A00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r>
              <a:rPr lang="pt-BR" dirty="0"/>
              <a:t>Who </a:t>
            </a:r>
            <a:r>
              <a:rPr lang="pt-BR" dirty="0" err="1"/>
              <a:t>am</a:t>
            </a:r>
            <a:r>
              <a:rPr lang="pt-BR" dirty="0"/>
              <a:t> </a:t>
            </a:r>
            <a:r>
              <a:rPr lang="pt-BR" dirty="0" err="1"/>
              <a:t>I</a:t>
            </a:r>
            <a:r>
              <a:rPr lang="pt-BR" dirty="0"/>
              <a:t>?</a:t>
            </a:r>
            <a:endParaRPr dirty="0"/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EABB1C88-3C48-704F-A9CF-2716D3C60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6503829" y="5904685"/>
            <a:ext cx="5938005" cy="59380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128976-805A-7547-B381-4E16A79762E3}"/>
              </a:ext>
            </a:extLst>
          </p:cNvPr>
          <p:cNvSpPr txBox="1"/>
          <p:nvPr/>
        </p:nvSpPr>
        <p:spPr>
          <a:xfrm>
            <a:off x="1942166" y="5407729"/>
            <a:ext cx="13120876" cy="19990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en-BR" dirty="0">
                <a:hlinkClick r:id="rId4"/>
              </a:rPr>
              <a:t>https://www.linkedin.com/in/marcelsamaruga/</a:t>
            </a:r>
            <a:endParaRPr lang="en-BR" dirty="0"/>
          </a:p>
          <a:p>
            <a:endParaRPr lang="en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31CF8E-6226-B541-BDDC-70C8DCC48C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2166" y="6651832"/>
            <a:ext cx="6883782" cy="5102534"/>
          </a:xfrm>
          <a:prstGeom prst="rect">
            <a:avLst/>
          </a:prstGeom>
          <a:ln>
            <a:solidFill>
              <a:srgbClr val="FF7A0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98BAA58-F905-BB4A-BEAF-4645978879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35873" y="6651831"/>
            <a:ext cx="3559879" cy="1999009"/>
          </a:xfrm>
          <a:prstGeom prst="rect">
            <a:avLst/>
          </a:prstGeom>
          <a:ln>
            <a:solidFill>
              <a:srgbClr val="FF7A00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29C83EC-7B87-C94C-A47E-2916AB62424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835872" y="9162288"/>
            <a:ext cx="3559879" cy="2592078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2826581686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738550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 (</a:t>
            </a:r>
            <a:r>
              <a:rPr lang="pt-BR" sz="9600" dirty="0" err="1"/>
              <a:t>caution</a:t>
            </a:r>
            <a:r>
              <a:rPr lang="pt-BR" sz="9600" dirty="0"/>
              <a:t>)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966838-605E-FE40-B9BB-6DFBF757D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458597"/>
            <a:ext cx="4131592" cy="5938006"/>
          </a:xfrm>
          <a:prstGeom prst="rect">
            <a:avLst/>
          </a:prstGeom>
          <a:ln>
            <a:solidFill>
              <a:srgbClr val="FF7A00"/>
            </a:solidFill>
          </a:ln>
        </p:spPr>
      </p:pic>
      <p:sp>
        <p:nvSpPr>
          <p:cNvPr id="8" name="Colocar aqui o tópico…">
            <a:extLst>
              <a:ext uri="{FF2B5EF4-FFF2-40B4-BE49-F238E27FC236}">
                <a16:creationId xmlns:a16="http://schemas.microsoft.com/office/drawing/2014/main" id="{AEFD961D-44D0-254B-9B86-F81CFFB01971}"/>
              </a:ext>
            </a:extLst>
          </p:cNvPr>
          <p:cNvSpPr txBox="1"/>
          <p:nvPr/>
        </p:nvSpPr>
        <p:spPr>
          <a:xfrm>
            <a:off x="5994700" y="4805119"/>
            <a:ext cx="11403650" cy="28015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Default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values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lvl="8"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		-&gt; </a:t>
            </a:r>
            <a:r>
              <a:rPr lang="pt-BR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google</a:t>
            </a:r>
            <a:r>
              <a:rPr lang="pt-BR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/</a:t>
            </a:r>
            <a:r>
              <a:rPr lang="pt-BR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protobuf</a:t>
            </a:r>
            <a:r>
              <a:rPr lang="pt-BR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/</a:t>
            </a:r>
            <a:r>
              <a:rPr lang="pt-BR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wrappers.proto</a:t>
            </a:r>
            <a:endParaRPr lang="pt-BR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4937955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738550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 (</a:t>
            </a:r>
            <a:r>
              <a:rPr lang="pt-BR" sz="9600" dirty="0" err="1"/>
              <a:t>caution</a:t>
            </a:r>
            <a:r>
              <a:rPr lang="pt-BR" sz="9600" dirty="0"/>
              <a:t>)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0966838-605E-FE40-B9BB-6DFBF757D6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458597"/>
            <a:ext cx="4131592" cy="5938006"/>
          </a:xfrm>
          <a:prstGeom prst="rect">
            <a:avLst/>
          </a:prstGeom>
          <a:ln>
            <a:solidFill>
              <a:srgbClr val="FF7A00"/>
            </a:solidFill>
          </a:ln>
        </p:spPr>
      </p:pic>
      <p:sp>
        <p:nvSpPr>
          <p:cNvPr id="9" name="Colocar aqui o tópico…">
            <a:extLst>
              <a:ext uri="{FF2B5EF4-FFF2-40B4-BE49-F238E27FC236}">
                <a16:creationId xmlns:a16="http://schemas.microsoft.com/office/drawing/2014/main" id="{0E9B1D2C-1524-244A-9742-B15003F50DD7}"/>
              </a:ext>
            </a:extLst>
          </p:cNvPr>
          <p:cNvSpPr txBox="1"/>
          <p:nvPr/>
        </p:nvSpPr>
        <p:spPr>
          <a:xfrm>
            <a:off x="5923943" y="3548172"/>
            <a:ext cx="11403650" cy="1939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Reusing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indexes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CB0121F-358C-B240-A929-50628CF0AF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2412" y="4958903"/>
            <a:ext cx="6447940" cy="4437700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367532988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738550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Protobuf</a:t>
            </a:r>
            <a:r>
              <a:rPr lang="pt-BR" sz="9600" dirty="0"/>
              <a:t> - Do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10" name="Colocar aqui o tópico…">
            <a:extLst>
              <a:ext uri="{FF2B5EF4-FFF2-40B4-BE49-F238E27FC236}">
                <a16:creationId xmlns:a16="http://schemas.microsoft.com/office/drawing/2014/main" id="{F61BA99D-F13C-2942-B957-74700068243B}"/>
              </a:ext>
            </a:extLst>
          </p:cNvPr>
          <p:cNvSpPr txBox="1"/>
          <p:nvPr/>
        </p:nvSpPr>
        <p:spPr>
          <a:xfrm>
            <a:off x="6726355" y="4010490"/>
            <a:ext cx="11403650" cy="6051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1-15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Frequently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Fields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New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fields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Reserved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C2F1C64-BBF6-7E4B-9306-572E43999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4" y="4010490"/>
            <a:ext cx="4706838" cy="4626380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2534254052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738550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Protobuf</a:t>
            </a:r>
            <a:r>
              <a:rPr lang="pt-BR" sz="9600" dirty="0"/>
              <a:t> – </a:t>
            </a:r>
            <a:r>
              <a:rPr lang="pt-BR" sz="9600" dirty="0" err="1"/>
              <a:t>Dont’s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F802BD-B122-6E46-A46A-25955568B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1680" y="3701582"/>
            <a:ext cx="5673019" cy="4606297"/>
          </a:xfrm>
          <a:prstGeom prst="rect">
            <a:avLst/>
          </a:prstGeom>
          <a:ln>
            <a:solidFill>
              <a:srgbClr val="FF7A00"/>
            </a:solidFill>
          </a:ln>
        </p:spPr>
      </p:pic>
      <p:sp>
        <p:nvSpPr>
          <p:cNvPr id="8" name="Colocar aqui o tópico…">
            <a:extLst>
              <a:ext uri="{FF2B5EF4-FFF2-40B4-BE49-F238E27FC236}">
                <a16:creationId xmlns:a16="http://schemas.microsoft.com/office/drawing/2014/main" id="{A5D0FC29-B099-AB45-A58C-523C26FFFF9C}"/>
              </a:ext>
            </a:extLst>
          </p:cNvPr>
          <p:cNvSpPr txBox="1"/>
          <p:nvPr/>
        </p:nvSpPr>
        <p:spPr>
          <a:xfrm>
            <a:off x="7614301" y="3256518"/>
            <a:ext cx="11403650" cy="60516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Reorder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fields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Warning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: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change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types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Warning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: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rename</a:t>
            </a:r>
            <a:r>
              <a:rPr lang="pt-BR" sz="44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4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fields</a:t>
            </a: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sz="44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lang="pt-BR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035731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7385504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gRPC</a:t>
            </a:r>
            <a:r>
              <a:rPr lang="pt-BR" sz="9600" dirty="0"/>
              <a:t> </a:t>
            </a:r>
            <a:r>
              <a:rPr lang="pt-BR" sz="9600" dirty="0" err="1"/>
              <a:t>APIs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80B8DAF-6D86-6046-8B5E-1F1DB5E2C1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313302"/>
            <a:ext cx="15050375" cy="7533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311458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Protocol</a:t>
            </a:r>
            <a:r>
              <a:rPr lang="pt-BR" sz="9600" dirty="0"/>
              <a:t> Buffers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681" y="10998956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5419976-4631-CE42-8AFB-FF8F17B6B2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577470"/>
            <a:ext cx="8021680" cy="5084608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3381896975"/>
      </p:ext>
    </p:extLst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437338"/>
            <a:ext cx="11793712" cy="1779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dirty="0" err="1"/>
              <a:t>gRPC</a:t>
            </a:r>
            <a:r>
              <a:rPr lang="pt-BR" dirty="0"/>
              <a:t> </a:t>
            </a:r>
            <a:r>
              <a:rPr lang="pt-BR" dirty="0" err="1"/>
              <a:t>vs</a:t>
            </a:r>
            <a:r>
              <a:rPr lang="pt-BR" dirty="0"/>
              <a:t> REST</a:t>
            </a:r>
            <a:endParaRPr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9" name="Colocar aqui o tópico…">
            <a:extLst>
              <a:ext uri="{FF2B5EF4-FFF2-40B4-BE49-F238E27FC236}">
                <a16:creationId xmlns:a16="http://schemas.microsoft.com/office/drawing/2014/main" id="{D19DCF5F-1E7F-4242-8882-158F1A084720}"/>
              </a:ext>
            </a:extLst>
          </p:cNvPr>
          <p:cNvSpPr txBox="1"/>
          <p:nvPr/>
        </p:nvSpPr>
        <p:spPr>
          <a:xfrm>
            <a:off x="1385575" y="3681940"/>
            <a:ext cx="8287152" cy="6873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What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is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?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HTTP1.1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vs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HTTP2</a:t>
            </a: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Protocol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Buffers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vs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Rest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Method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Types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Use Cases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Caveats</a:t>
            </a: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750263"/>
      </p:ext>
    </p:extLst>
  </p:cSld>
  <p:clrMapOvr>
    <a:masterClrMapping/>
  </p:clrMapOvr>
  <p:transition spd="med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Logotipo&#10;&#10;Descrição gerada automaticamente">
            <a:extLst>
              <a:ext uri="{FF2B5EF4-FFF2-40B4-BE49-F238E27FC236}">
                <a16:creationId xmlns:a16="http://schemas.microsoft.com/office/drawing/2014/main" id="{0DFED0FD-5849-CB41-84D7-0BB9AB5E2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4703" y="5847888"/>
            <a:ext cx="5454591" cy="2020219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Agenda"/>
          <p:cNvSpPr txBox="1"/>
          <p:nvPr/>
        </p:nvSpPr>
        <p:spPr>
          <a:xfrm>
            <a:off x="1942166" y="2638384"/>
            <a:ext cx="12783880" cy="1778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10500">
                <a:solidFill>
                  <a:srgbClr val="FF7A00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r>
              <a:rPr dirty="0"/>
              <a:t>Agenda</a:t>
            </a:r>
          </a:p>
        </p:txBody>
      </p:sp>
      <p:sp>
        <p:nvSpPr>
          <p:cNvPr id="161" name="Colocar aqui o tópico…"/>
          <p:cNvSpPr txBox="1"/>
          <p:nvPr/>
        </p:nvSpPr>
        <p:spPr>
          <a:xfrm>
            <a:off x="1942166" y="4204196"/>
            <a:ext cx="8287152" cy="6873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What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is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?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HTTP1.1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vs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HTTP2</a:t>
            </a: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Protocol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Buffers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APIs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FontTx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vs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Rest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Use Cases</a:t>
            </a:r>
          </a:p>
          <a:p>
            <a:pPr marL="648229" indent="-648229" defTabSz="12700">
              <a:lnSpc>
                <a:spcPct val="160000"/>
              </a:lnSpc>
              <a:spcBef>
                <a:spcPts val="0"/>
              </a:spcBef>
              <a:buSzPct val="100000"/>
              <a:buAutoNum type="arabicPeriod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gRPC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Caveats</a:t>
            </a: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EABB1C88-3C48-704F-A9CF-2716D3C60F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16503829" y="5904685"/>
            <a:ext cx="5938005" cy="593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73274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gRPC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82979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1763262" y="5263602"/>
            <a:ext cx="12708112" cy="96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7" name="Colocar aqui o tópico…">
            <a:extLst>
              <a:ext uri="{FF2B5EF4-FFF2-40B4-BE49-F238E27FC236}">
                <a16:creationId xmlns:a16="http://schemas.microsoft.com/office/drawing/2014/main" id="{26A7F04C-8F3C-8C40-A89D-FE41E5C769F3}"/>
              </a:ext>
            </a:extLst>
          </p:cNvPr>
          <p:cNvSpPr txBox="1"/>
          <p:nvPr/>
        </p:nvSpPr>
        <p:spPr>
          <a:xfrm>
            <a:off x="1763262" y="3117285"/>
            <a:ext cx="12708112" cy="68734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Open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source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project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developed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by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Google in 2015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RPC (Remote Procedure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Call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)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CNCF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HTTP/2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Protocol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Buffers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Language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</a:t>
            </a: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agnostic</a:t>
            </a:r>
            <a:endParaRPr lang="pt-BR"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470830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RPC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1763262" y="5263602"/>
            <a:ext cx="12708112" cy="96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83A63660-301F-B74F-B6D3-B02A8C3494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575" y="3106989"/>
            <a:ext cx="13137025" cy="6568513"/>
          </a:xfrm>
          <a:prstGeom prst="rect">
            <a:avLst/>
          </a:prstGeom>
          <a:noFill/>
          <a:ln>
            <a:solidFill>
              <a:srgbClr val="FF7A00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128135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RMI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1763262" y="5263602"/>
            <a:ext cx="12708112" cy="96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981271-953E-C348-B399-768D69388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217311"/>
            <a:ext cx="13755056" cy="7195651"/>
          </a:xfrm>
          <a:prstGeom prst="rect">
            <a:avLst/>
          </a:prstGeom>
          <a:ln>
            <a:solidFill>
              <a:srgbClr val="FF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828623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 err="1"/>
              <a:t>gRPC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1763262" y="5263602"/>
            <a:ext cx="12708112" cy="9641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6ED820-8591-3044-B798-B0FF40F3A7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5" y="3699894"/>
            <a:ext cx="15669382" cy="5530370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3425138319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HTTP/1.1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6E8E6AE-1195-1C4A-90B6-688C95587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5575" y="4851924"/>
            <a:ext cx="12207003" cy="5147631"/>
          </a:xfrm>
          <a:prstGeom prst="rect">
            <a:avLst/>
          </a:prstGeom>
          <a:noFill/>
          <a:ln>
            <a:solidFill>
              <a:srgbClr val="FF7A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olocar aqui o tópico…">
            <a:extLst>
              <a:ext uri="{FF2B5EF4-FFF2-40B4-BE49-F238E27FC236}">
                <a16:creationId xmlns:a16="http://schemas.microsoft.com/office/drawing/2014/main" id="{0592B01B-BA09-2A48-89EB-5B448009478A}"/>
              </a:ext>
            </a:extLst>
          </p:cNvPr>
          <p:cNvSpPr txBox="1"/>
          <p:nvPr/>
        </p:nvSpPr>
        <p:spPr>
          <a:xfrm>
            <a:off x="1385575" y="3169057"/>
            <a:ext cx="11316634" cy="1948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Request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&lt;-&gt; Response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964200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da apresentação">
            <a:extLst>
              <a:ext uri="{FF2B5EF4-FFF2-40B4-BE49-F238E27FC236}">
                <a16:creationId xmlns:a16="http://schemas.microsoft.com/office/drawing/2014/main" id="{30B682D7-F47A-CC49-BEFA-DE0347100C55}"/>
              </a:ext>
            </a:extLst>
          </p:cNvPr>
          <p:cNvSpPr txBox="1"/>
          <p:nvPr/>
        </p:nvSpPr>
        <p:spPr>
          <a:xfrm>
            <a:off x="1385575" y="1537365"/>
            <a:ext cx="11793712" cy="15799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10900">
                <a:latin typeface="Sora ExtraLight"/>
                <a:ea typeface="Sora ExtraLight"/>
                <a:cs typeface="Sora ExtraLight"/>
                <a:sym typeface="Sora ExtraLight"/>
              </a:defRPr>
            </a:lvl1pPr>
          </a:lstStyle>
          <a:p>
            <a:pPr>
              <a:lnSpc>
                <a:spcPct val="100000"/>
              </a:lnSpc>
            </a:pPr>
            <a:r>
              <a:rPr lang="pt-BR" sz="9600" dirty="0"/>
              <a:t>HTTP/1.1</a:t>
            </a:r>
            <a:endParaRPr sz="9600" dirty="0"/>
          </a:p>
        </p:txBody>
      </p:sp>
      <p:pic>
        <p:nvPicPr>
          <p:cNvPr id="14" name="Imagem 13" descr="Uma imagem contendo placar, desenho, relógio&#10;&#10;Descrição gerada automaticamente">
            <a:extLst>
              <a:ext uri="{FF2B5EF4-FFF2-40B4-BE49-F238E27FC236}">
                <a16:creationId xmlns:a16="http://schemas.microsoft.com/office/drawing/2014/main" id="{9EB04917-E571-BD42-BC95-22C8AA45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4479" y="10555360"/>
            <a:ext cx="3207446" cy="1187942"/>
          </a:xfrm>
          <a:prstGeom prst="rect">
            <a:avLst/>
          </a:prstGeom>
        </p:spPr>
      </p:pic>
      <p:pic>
        <p:nvPicPr>
          <p:cNvPr id="15" name="Gráfico 14">
            <a:extLst>
              <a:ext uri="{FF2B5EF4-FFF2-40B4-BE49-F238E27FC236}">
                <a16:creationId xmlns:a16="http://schemas.microsoft.com/office/drawing/2014/main" id="{8F885E5C-0786-C344-92CD-69A421BD6A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7398350" y="5745657"/>
            <a:ext cx="5938005" cy="5938005"/>
          </a:xfrm>
          <a:prstGeom prst="rect">
            <a:avLst/>
          </a:prstGeom>
        </p:spPr>
      </p:pic>
      <p:sp>
        <p:nvSpPr>
          <p:cNvPr id="5" name="Colocar aqui o tópico…">
            <a:extLst>
              <a:ext uri="{FF2B5EF4-FFF2-40B4-BE49-F238E27FC236}">
                <a16:creationId xmlns:a16="http://schemas.microsoft.com/office/drawing/2014/main" id="{72CAC66E-0720-5545-90BD-AC53FFCD2522}"/>
              </a:ext>
            </a:extLst>
          </p:cNvPr>
          <p:cNvSpPr txBox="1"/>
          <p:nvPr/>
        </p:nvSpPr>
        <p:spPr>
          <a:xfrm>
            <a:off x="-1223602" y="3701583"/>
            <a:ext cx="7316014" cy="6178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sp>
        <p:nvSpPr>
          <p:cNvPr id="8" name="Colocar aqui o tópico…">
            <a:extLst>
              <a:ext uri="{FF2B5EF4-FFF2-40B4-BE49-F238E27FC236}">
                <a16:creationId xmlns:a16="http://schemas.microsoft.com/office/drawing/2014/main" id="{0592B01B-BA09-2A48-89EB-5B448009478A}"/>
              </a:ext>
            </a:extLst>
          </p:cNvPr>
          <p:cNvSpPr txBox="1"/>
          <p:nvPr/>
        </p:nvSpPr>
        <p:spPr>
          <a:xfrm>
            <a:off x="1385575" y="3169057"/>
            <a:ext cx="11316634" cy="19489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50800" tIns="50800" rIns="50800" bIns="50800" anchor="ctr">
            <a:spAutoFit/>
          </a:bodyPr>
          <a:lstStyle/>
          <a:p>
            <a:pPr defTabSz="12700">
              <a:lnSpc>
                <a:spcPct val="160000"/>
              </a:lnSpc>
              <a:spcBef>
                <a:spcPts val="0"/>
              </a:spcBef>
              <a:buSzPct val="100000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r>
              <a:rPr lang="pt-BR" sz="4000" dirty="0" err="1">
                <a:latin typeface="Inter Light BETA" panose="020B0402030000000004" pitchFamily="34" charset="0"/>
                <a:ea typeface="Inter Light BETA" panose="020B0402030000000004" pitchFamily="34" charset="0"/>
              </a:rPr>
              <a:t>Request</a:t>
            </a:r>
            <a:r>
              <a:rPr lang="pt-BR" sz="4000" dirty="0">
                <a:latin typeface="Inter Light BETA" panose="020B0402030000000004" pitchFamily="34" charset="0"/>
                <a:ea typeface="Inter Light BETA" panose="020B0402030000000004" pitchFamily="34" charset="0"/>
              </a:rPr>
              <a:t> &lt;-&gt; Response</a:t>
            </a:r>
          </a:p>
          <a:p>
            <a:pPr marL="571500" indent="-571500" defTabSz="12700">
              <a:lnSpc>
                <a:spcPct val="160000"/>
              </a:lnSpc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  <a:tabLst>
                <a:tab pos="355600" algn="l"/>
                <a:tab pos="711200" algn="l"/>
                <a:tab pos="1079500" algn="l"/>
                <a:tab pos="1435100" algn="l"/>
                <a:tab pos="1790700" algn="l"/>
                <a:tab pos="2159000" algn="l"/>
                <a:tab pos="2514600" algn="l"/>
                <a:tab pos="2870200" algn="l"/>
                <a:tab pos="3238500" algn="l"/>
                <a:tab pos="3594100" algn="l"/>
                <a:tab pos="3949700" algn="l"/>
                <a:tab pos="4318000" algn="l"/>
              </a:tabLst>
              <a:defRPr sz="3500">
                <a:latin typeface="Inter"/>
                <a:ea typeface="Inter"/>
                <a:cs typeface="Inter"/>
                <a:sym typeface="Inter Light"/>
              </a:defRPr>
            </a:pPr>
            <a:endParaRPr sz="4000" dirty="0">
              <a:latin typeface="Inter Light BETA" panose="020B0402030000000004" pitchFamily="34" charset="0"/>
              <a:ea typeface="Inter Light BETA" panose="020B04020300000000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9406DC-3FC3-654F-A9F9-D0A8AE7DC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5574" y="4760949"/>
            <a:ext cx="18396993" cy="4635654"/>
          </a:xfrm>
          <a:prstGeom prst="rect">
            <a:avLst/>
          </a:prstGeom>
          <a:ln>
            <a:solidFill>
              <a:srgbClr val="FF7A00"/>
            </a:solidFill>
          </a:ln>
        </p:spPr>
      </p:pic>
    </p:spTree>
    <p:extLst>
      <p:ext uri="{BB962C8B-B14F-4D97-AF65-F5344CB8AC3E}">
        <p14:creationId xmlns:p14="http://schemas.microsoft.com/office/powerpoint/2010/main" val="3558448249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6776</TotalTime>
  <Words>247</Words>
  <Application>Microsoft Macintosh PowerPoint</Application>
  <PresentationFormat>Custom</PresentationFormat>
  <Paragraphs>78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Helvetica Neue</vt:lpstr>
      <vt:lpstr>Helvetica Neue Medium</vt:lpstr>
      <vt:lpstr>Inter Light BETA</vt:lpstr>
      <vt:lpstr>Sora ExtraLight</vt:lpstr>
      <vt:lpstr>21_BasicWhite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Marcel Samaruga da Costa</cp:lastModifiedBy>
  <cp:revision>45</cp:revision>
  <dcterms:modified xsi:type="dcterms:W3CDTF">2021-11-28T18:51:30Z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d24d9c5-38c1-495b-ab07-d4fc08626d86_Enabled">
    <vt:lpwstr>true</vt:lpwstr>
  </property>
  <property fmtid="{D5CDD505-2E9C-101B-9397-08002B2CF9AE}" pid="3" name="MSIP_Label_5d24d9c5-38c1-495b-ab07-d4fc08626d86_SetDate">
    <vt:lpwstr>2021-11-25T14:17:22Z</vt:lpwstr>
  </property>
  <property fmtid="{D5CDD505-2E9C-101B-9397-08002B2CF9AE}" pid="4" name="MSIP_Label_5d24d9c5-38c1-495b-ab07-d4fc08626d86_Method">
    <vt:lpwstr>Privileged</vt:lpwstr>
  </property>
  <property fmtid="{D5CDD505-2E9C-101B-9397-08002B2CF9AE}" pid="5" name="MSIP_Label_5d24d9c5-38c1-495b-ab07-d4fc08626d86_Name">
    <vt:lpwstr>Público</vt:lpwstr>
  </property>
  <property fmtid="{D5CDD505-2E9C-101B-9397-08002B2CF9AE}" pid="6" name="MSIP_Label_5d24d9c5-38c1-495b-ab07-d4fc08626d86_SiteId">
    <vt:lpwstr>05e665c9-c502-4a19-98a5-a913a6f52be8</vt:lpwstr>
  </property>
  <property fmtid="{D5CDD505-2E9C-101B-9397-08002B2CF9AE}" pid="7" name="MSIP_Label_5d24d9c5-38c1-495b-ab07-d4fc08626d86_ActionId">
    <vt:lpwstr>b3076457-0e0b-4275-9bf3-bbe49958709a</vt:lpwstr>
  </property>
  <property fmtid="{D5CDD505-2E9C-101B-9397-08002B2CF9AE}" pid="8" name="MSIP_Label_5d24d9c5-38c1-495b-ab07-d4fc08626d86_ContentBits">
    <vt:lpwstr>0</vt:lpwstr>
  </property>
</Properties>
</file>

<file path=docProps/thumbnail.jpeg>
</file>